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9" r:id="rId4"/>
    <p:sldMasterId id="2147483730" r:id="rId5"/>
    <p:sldMasterId id="214748373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IBM Plex Sans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IBM Plex Sa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IBMPlexSansSemiBold-bold.fntdata"/><Relationship Id="rId47" Type="http://schemas.openxmlformats.org/officeDocument/2006/relationships/font" Target="fonts/IBMPlexSansSemiBold-regular.fntdata"/><Relationship Id="rId49" Type="http://schemas.openxmlformats.org/officeDocument/2006/relationships/font" Target="fonts/IBMPlexSa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IBMPlexSans-regular.fntdata"/><Relationship Id="rId34" Type="http://schemas.openxmlformats.org/officeDocument/2006/relationships/slide" Target="slides/slide27.xml"/><Relationship Id="rId37" Type="http://schemas.openxmlformats.org/officeDocument/2006/relationships/font" Target="fonts/IBMPlexSans-italic.fntdata"/><Relationship Id="rId36" Type="http://schemas.openxmlformats.org/officeDocument/2006/relationships/font" Target="fonts/IBMPlexSans-bold.fntdata"/><Relationship Id="rId39" Type="http://schemas.openxmlformats.org/officeDocument/2006/relationships/font" Target="fonts/Roboto-regular.fntdata"/><Relationship Id="rId38" Type="http://schemas.openxmlformats.org/officeDocument/2006/relationships/font" Target="fonts/IBMPlex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IBMPlexSans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6842c3ba55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6842c3ba55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97be18cb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97be18cb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79be4cd4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79be4cd4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797be18cb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797be18cb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79be4cd42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79be4cd42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797be18cb2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797be18cb2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79be4cd42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79be4cd42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797be18cb2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797be18cb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79be4cd4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79be4cd4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6b25b529c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6b25b529c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6b25b529cd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6b25b529cd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6842c3ba55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6842c3ba55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6b25b529cd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6b25b529cd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6b25b529cd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6b25b529cd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797be18c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797be18c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797be18cb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797be18cb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79be4cd42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79be4cd42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6842c3ba55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6842c3ba55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6b25b52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6b25b52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6842c3ba55_2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6842c3ba55_2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6842c3ba55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6842c3ba55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6842c3ba55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6842c3ba55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9be4cd4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9be4cd4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797be18cb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797be18cb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79be4cd4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79be4cd4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797be18cb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797be18cb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79be4cd4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79be4cd4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4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Relationship Id="rId3" Type="http://schemas.openxmlformats.org/officeDocument/2006/relationships/image" Target="../media/image4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image" Target="../media/image4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7" name="Google Shape;26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_1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9" name="Google Shape;279;p4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4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2" name="Google Shape;292;p5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3" name="Google Shape;29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7" name="Google Shape;297;p5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8" name="Google Shape;298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2" name="Google Shape;302;p5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5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4" name="Google Shape;304;p5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5" name="Google Shape;3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p5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p5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p5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p5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5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p5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p5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p5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p5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p5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5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p5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5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p5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8" name="Google Shape;328;p5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9" name="Google Shape;32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3" name="Google Shape;333;p5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4" name="Google Shape;334;p5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5" name="Google Shape;335;p5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6" name="Google Shape;336;p5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5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8" name="Google Shape;338;p5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9" name="Google Shape;339;p5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0" name="Google Shape;340;p5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1" name="Google Shape;341;p5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2" name="Google Shape;342;p5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3" name="Google Shape;343;p5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4" name="Google Shape;344;p5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5" name="Google Shape;345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9" name="Google Shape;349;p5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0" name="Google Shape;350;p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1" name="Google Shape;35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5" name="Google Shape;355;p5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6" name="Google Shape;35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0" name="Google Shape;36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4" name="Google Shape;36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8" name="Google Shape;36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3" name="Google Shape;373;p6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8" name="Google Shape;378;p6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3" name="Google Shape;383;p6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8" name="Google Shape;388;p6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6" name="Google Shape;396;p6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0" name="Google Shape;400;p6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01" name="Google Shape;4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5" name="Google Shape;4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0" name="Google Shape;4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5" name="Google Shape;4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9" name="Google Shape;419;p7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20" name="Google Shape;420;p7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421" name="Google Shape;42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 1">
  <p:cSld name="1_Title slide 5_2_1_5_1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 1">
  <p:cSld name="1_Title slide 5_2_1_16_1">
    <p:bg>
      <p:bgPr>
        <a:solidFill>
          <a:srgbClr val="252525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7" name="Google Shape;437;p7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8" name="Google Shape;43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0941" cy="20765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6"/>
          <p:cNvSpPr/>
          <p:nvPr/>
        </p:nvSpPr>
        <p:spPr>
          <a:xfrm>
            <a:off x="5908700" y="0"/>
            <a:ext cx="3235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2">
  <p:cSld name="1_Title slide 5_2_1_4_1_1_1_1_1_1_2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2" name="Google Shape;442;p77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3" name="Google Shape;443;p77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4" name="Google Shape;444;p77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5" name="Google Shape;445;p77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6" name="Google Shape;446;p77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7" name="Google Shape;447;p77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8" name="Google Shape;448;p77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9" name="Google Shape;449;p77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0" name="Google Shape;450;p77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1" name="Google Shape;451;p77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2" name="Google Shape;452;p77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3" name="Google Shape;453;p77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4" name="Google Shape;454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571" cy="29157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7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_3"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8" name="Google Shape;458;p7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9" name="Google Shape;459;p78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0" name="Google Shape;460;p78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1" name="Google Shape;461;p78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2" name="Google Shape;462;p78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3" name="Google Shape;463;p78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4" name="Google Shape;464;p78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5" name="Google Shape;465;p78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6" name="Google Shape;466;p78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7" name="Google Shape;467;p78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8" name="Google Shape;468;p78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9" name="Google Shape;469;p78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0" name="Google Shape;470;p78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471" name="Google Shape;471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_2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5">
  <p:cSld name="1_Title slide 5_2_1_18"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77" name="Google Shape;477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0" name="Google Shape;480;p8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81" name="Google Shape;481;p81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82" name="Google Shape;482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85" name="Google Shape;485;p8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 1">
  <p:cSld name="1_Title slide 5_2_1_2_1_1_1_1"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89" name="Google Shape;489;p8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8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8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92" name="Google Shape;49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97" name="Google Shape;49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75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36" Type="http://schemas.openxmlformats.org/officeDocument/2006/relationships/theme" Target="../theme/theme4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spreadsheets/d/1E3TwxSZYDV2fYvYdMBr1Ci_LvfDznEpsZ11jFOo5eZk/edit#gid=43601814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Семинар 4</a:t>
            </a:r>
            <a:endParaRPr/>
          </a:p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1200"/>
              <a:t>Как подготовить данные</a:t>
            </a:r>
            <a:endParaRPr sz="1200"/>
          </a:p>
        </p:txBody>
      </p:sp>
      <p:pic>
        <p:nvPicPr>
          <p:cNvPr id="503" name="Google Shape;50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4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Сколько есть способов объединения данных</a:t>
            </a: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3" name="Google Shape;563;p94"/>
          <p:cNvSpPr txBox="1"/>
          <p:nvPr>
            <p:ph idx="1" type="subTitle"/>
          </p:nvPr>
        </p:nvSpPr>
        <p:spPr>
          <a:xfrm>
            <a:off x="540000" y="1168500"/>
            <a:ext cx="80640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4" name="Google Shape;564;p9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5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Сколько есть способов объединения данных?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0" name="Google Shape;570;p95"/>
          <p:cNvSpPr txBox="1"/>
          <p:nvPr>
            <p:ph idx="1" type="subTitle"/>
          </p:nvPr>
        </p:nvSpPr>
        <p:spPr>
          <a:xfrm>
            <a:off x="540000" y="1168500"/>
            <a:ext cx="80640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p9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6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методы загрузки данных в Power BI и чем они отличаются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7" name="Google Shape;577;p96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8" name="Google Shape;578;p9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79" name="Google Shape;57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7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методы загрузки данных в Power BI и чем они отличаются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5" name="Google Shape;585;p97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Import и Direct query.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6" name="Google Shape;586;p9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87" name="Google Shape;58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8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Какой тип объединения данных изображен ниже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3" name="Google Shape;593;p98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4" name="Google Shape;594;p9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95" name="Google Shape;59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8"/>
          <p:cNvPicPr preferRelativeResize="0"/>
          <p:nvPr/>
        </p:nvPicPr>
        <p:blipFill rotWithShape="1">
          <a:blip r:embed="rId4">
            <a:alphaModFix/>
          </a:blip>
          <a:srcRect b="10265" l="0" r="49284" t="67291"/>
          <a:stretch/>
        </p:blipFill>
        <p:spPr>
          <a:xfrm>
            <a:off x="774655" y="2231466"/>
            <a:ext cx="3160500" cy="191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9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Какой тип объединения данных изображен ниже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2" name="Google Shape;602;p99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Антисоединение слева. Остаются только строки, уникальные только для первой таблицы.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3" name="Google Shape;603;p9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604" name="Google Shape;60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9"/>
          <p:cNvPicPr preferRelativeResize="0"/>
          <p:nvPr/>
        </p:nvPicPr>
        <p:blipFill rotWithShape="1">
          <a:blip r:embed="rId4">
            <a:alphaModFix/>
          </a:blip>
          <a:srcRect b="10265" l="0" r="49284" t="67291"/>
          <a:stretch/>
        </p:blipFill>
        <p:spPr>
          <a:xfrm>
            <a:off x="774655" y="2231466"/>
            <a:ext cx="3160500" cy="191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Из каких этапов состоит запрос к источнику данных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1" name="Google Shape;611;p100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2" name="Google Shape;612;p10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1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Из каких этапов состоит запрос к источнику данных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9" name="Google Shape;619;p101"/>
          <p:cNvSpPr txBox="1"/>
          <p:nvPr>
            <p:ph idx="1" type="subTitle"/>
          </p:nvPr>
        </p:nvSpPr>
        <p:spPr>
          <a:xfrm>
            <a:off x="540000" y="1168500"/>
            <a:ext cx="80640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75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Загрузка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данных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Обработка/Трансформация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Выгрузка данных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Обновление данных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0" name="Google Shape;620;p10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621" name="Google Shape;62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627" name="Google Shape;627;p10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3" name="Google Shape;633;p103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Скачайте данные по ссылке: </a:t>
            </a:r>
            <a:r>
              <a:rPr lang="ru" sz="1100" u="sng">
                <a:solidFill>
                  <a:schemeClr val="hlink"/>
                </a:solidFill>
                <a:hlinkClick r:id="rId3"/>
              </a:rPr>
              <a:t>PQ - Google Таблицы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4" name="Google Shape;634;p103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5 </a:t>
            </a: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6"/>
          <p:cNvSpPr txBox="1"/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509" name="Google Shape;509;p86"/>
          <p:cNvSpPr txBox="1"/>
          <p:nvPr>
            <p:ph idx="2" type="title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пятой лекции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0" name="Google Shape;640;p104"/>
          <p:cNvSpPr txBox="1"/>
          <p:nvPr>
            <p:ph idx="1" type="subTitle"/>
          </p:nvPr>
        </p:nvSpPr>
        <p:spPr>
          <a:xfrm>
            <a:off x="540000" y="1168500"/>
            <a:ext cx="80640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Задача: привести данные в табличный вид,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сгруппировать выручку по классам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Удалить строки, содержащие «Итого »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замену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Сгруппировать: в одном столбце оставить по одному значению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1" name="Google Shape;641;p104"/>
          <p:cNvSpPr/>
          <p:nvPr/>
        </p:nvSpPr>
        <p:spPr>
          <a:xfrm>
            <a:off x="5404500" y="30280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2" name="Google Shape;64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525" y="2489500"/>
            <a:ext cx="2191425" cy="25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8" name="Google Shape;648;p105"/>
          <p:cNvSpPr txBox="1"/>
          <p:nvPr>
            <p:ph idx="1" type="subTitle"/>
          </p:nvPr>
        </p:nvSpPr>
        <p:spPr>
          <a:xfrm>
            <a:off x="540000" y="1168500"/>
            <a:ext cx="806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Задача: привести данные в табличный вид, просчитать количество клиентов Заполнить строки Убрать пробелы Привести данные в столбце « Клиент» к единому формату Посчитать количество клиентов у менеджеров Отсортировать по убыванию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9" name="Google Shape;649;p105"/>
          <p:cNvSpPr/>
          <p:nvPr/>
        </p:nvSpPr>
        <p:spPr>
          <a:xfrm>
            <a:off x="3968900" y="277210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15 минут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0" name="Google Shape;65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800" y="1930500"/>
            <a:ext cx="3307003" cy="30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6" name="Google Shape;656;p106"/>
          <p:cNvSpPr txBox="1"/>
          <p:nvPr>
            <p:ph idx="1" type="subTitle"/>
          </p:nvPr>
        </p:nvSpPr>
        <p:spPr>
          <a:xfrm>
            <a:off x="540000" y="1168500"/>
            <a:ext cx="80640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Задача: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Привести данные в табличный вид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Разделить столбец « Выручка»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Умножить на 1000 Убрать пробелы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Разделить столбец « Период»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7" name="Google Shape;657;p106"/>
          <p:cNvSpPr/>
          <p:nvPr/>
        </p:nvSpPr>
        <p:spPr>
          <a:xfrm>
            <a:off x="5294775" y="330550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15 минут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8" name="Google Shape;6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100" y="2189475"/>
            <a:ext cx="240982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№5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4" name="Google Shape;664;p107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Задача: вынести признак квартала и года в отдельные столбцы и значения в отдельный столбец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5" name="Google Shape;665;p107"/>
          <p:cNvSpPr/>
          <p:nvPr/>
        </p:nvSpPr>
        <p:spPr>
          <a:xfrm>
            <a:off x="3142300" y="288000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15 минут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6" name="Google Shape;66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150" y="3362550"/>
            <a:ext cx="4345625" cy="13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№6 (дополнительный)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2" name="Google Shape;672;p108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Задача: сделайте структуру таблицы такой, чтобы столбцы были следующие: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Продавец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Выручка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Кол-во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3" name="Google Shape;673;p108"/>
          <p:cNvSpPr/>
          <p:nvPr/>
        </p:nvSpPr>
        <p:spPr>
          <a:xfrm>
            <a:off x="3812875" y="3219175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</a:t>
            </a:r>
            <a:r>
              <a:rPr lang="ru">
                <a:solidFill>
                  <a:schemeClr val="lt1"/>
                </a:solidFill>
              </a:rPr>
              <a:t>0 минут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4" name="Google Shape;67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963" y="1778700"/>
            <a:ext cx="3508076" cy="312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680" name="Google Shape;680;p109"/>
          <p:cNvSpPr txBox="1"/>
          <p:nvPr>
            <p:ph idx="2" type="title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Любые вопросы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6" name="Google Shape;686;p110"/>
          <p:cNvSpPr txBox="1"/>
          <p:nvPr>
            <p:ph idx="1" type="subTitle"/>
          </p:nvPr>
        </p:nvSpPr>
        <p:spPr>
          <a:xfrm>
            <a:off x="540000" y="1168500"/>
            <a:ext cx="80640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Скачайте по ссылке данные из CRM и Справочник: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https://docs.google.com/spreadsheets/d/1vev2uOhVs4PS7vMxLRWi9DocrlWGSj8I/edit#gid=56 7428211 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Скачайте данные по курсам валют с сайта ЦБ РФ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Сравните параметр продажи из CRM и из маркетинговых данных и удалите столбец с неполными данными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столбце Валюта в справочнике замените значение на то, как обозначена валюта в данных из ЦБ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качестве домашней работы присылайте ПДФ с загруженными таблицами и файл PBIX.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515" name="Google Shape;515;p8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8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не умеет делать Power Query?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1" name="Google Shape;521;p88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Загружать данные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Консолидировать данные из нескольких листов, папок, файлов​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Трансформировать загруженные 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Редактировать загруженные 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Объединять таблицы между собой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Форматировать столбцы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2" name="Google Shape;522;p8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не умеет делать Power Query?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8" name="Google Shape;528;p89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Загружать данные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Консолидировать данные из нескольких листов, папок, файлов​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Трансформировать загруженные 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Редактировать загруженные данные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Объединять таблицы между собой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Форматировать столбцы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9" name="Google Shape;529;p8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Какого коннектора нет в Power BI</a:t>
            </a: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5" name="Google Shape;535;p90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1C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analytics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MySQL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Teradata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Salesforce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Excel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6" name="Google Shape;536;p9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Какого коннектора нет в Power BI?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2" name="Google Shape;542;p91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1C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analytics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MySQL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Teradata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Salesforce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Excel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3" name="Google Shape;543;p9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2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Какого типа данных нет в Power BI?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9" name="Google Shape;549;p92"/>
          <p:cNvSpPr txBox="1"/>
          <p:nvPr>
            <p:ph idx="1" type="subTitle"/>
          </p:nvPr>
        </p:nvSpPr>
        <p:spPr>
          <a:xfrm>
            <a:off x="540000" y="1168500"/>
            <a:ext cx="80640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целое число​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десятичное число​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десятичное число с фиксированной запятой​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дата и время​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дата​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время​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бинарный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истина/ложь​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двоичный​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0" name="Google Shape;550;p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3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Какого типа данных нет в Power BI?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6" name="Google Shape;556;p93"/>
          <p:cNvSpPr txBox="1"/>
          <p:nvPr>
            <p:ph idx="1" type="subTitle"/>
          </p:nvPr>
        </p:nvSpPr>
        <p:spPr>
          <a:xfrm>
            <a:off x="540000" y="1168500"/>
            <a:ext cx="80640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целое число​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десятичное число​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десятичное число с фиксированной запятой​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дата и время​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дата​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время​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бинарный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истина/ложь​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двоичный​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7" name="Google Shape;557;p9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